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handoutMasterIdLst>
    <p:handoutMasterId r:id="rId27"/>
  </p:handoutMasterIdLst>
  <p:sldIdLst>
    <p:sldId id="260" r:id="rId2"/>
    <p:sldId id="258" r:id="rId3"/>
    <p:sldId id="259" r:id="rId4"/>
    <p:sldId id="261" r:id="rId5"/>
    <p:sldId id="276" r:id="rId6"/>
    <p:sldId id="262" r:id="rId7"/>
    <p:sldId id="263" r:id="rId8"/>
    <p:sldId id="266" r:id="rId9"/>
    <p:sldId id="267" r:id="rId10"/>
    <p:sldId id="268" r:id="rId11"/>
    <p:sldId id="274" r:id="rId12"/>
    <p:sldId id="269" r:id="rId13"/>
    <p:sldId id="277" r:id="rId14"/>
    <p:sldId id="278" r:id="rId15"/>
    <p:sldId id="281" r:id="rId16"/>
    <p:sldId id="282" r:id="rId17"/>
    <p:sldId id="283" r:id="rId18"/>
    <p:sldId id="284" r:id="rId19"/>
    <p:sldId id="294" r:id="rId20"/>
    <p:sldId id="289" r:id="rId21"/>
    <p:sldId id="292" r:id="rId22"/>
    <p:sldId id="293" r:id="rId23"/>
    <p:sldId id="300" r:id="rId24"/>
    <p:sldId id="307" r:id="rId25"/>
    <p:sldId id="312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Garamond" charset="0"/>
        <a:ea typeface="MS PGothic" charset="0"/>
        <a:cs typeface="MS PGothic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Garamond" charset="0"/>
        <a:ea typeface="MS PGothic" charset="0"/>
        <a:cs typeface="MS PGothic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Garamond" charset="0"/>
        <a:ea typeface="MS PGothic" charset="0"/>
        <a:cs typeface="MS PGothic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Garamond" charset="0"/>
        <a:ea typeface="MS PGothic" charset="0"/>
        <a:cs typeface="MS PGothic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Garamond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Garamond" charset="0"/>
        <a:ea typeface="MS PGothic" charset="0"/>
        <a:cs typeface="MS PGothic" charset="0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Garamond" charset="0"/>
        <a:ea typeface="MS PGothic" charset="0"/>
        <a:cs typeface="MS PGothic" charset="0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Garamond" charset="0"/>
        <a:ea typeface="MS PGothic" charset="0"/>
        <a:cs typeface="MS PGothic" charset="0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Garamond" charset="0"/>
        <a:ea typeface="MS PGothic" charset="0"/>
        <a:cs typeface="MS PGothic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-120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fld id="{C6ACE301-BA75-184F-B539-F6E04C1894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6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Garamond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Garamond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Garamond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Garamond" pitchFamily="18" charset="0"/>
                  <a:ea typeface="MS PGothic" pitchFamily="34" charset="-128"/>
                  <a:cs typeface="+mn-cs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Garamond" pitchFamily="18" charset="0"/>
                  <a:ea typeface="+mn-ea"/>
                  <a:cs typeface="+mn-cs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Garamond" pitchFamily="18" charset="0"/>
                <a:ea typeface="+mn-ea"/>
                <a:cs typeface="+mn-cs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Garamond" pitchFamily="18" charset="0"/>
                <a:ea typeface="MS PGothic" pitchFamily="34" charset="-128"/>
                <a:cs typeface="+mn-cs"/>
              </a:endParaRPr>
            </a:p>
          </p:txBody>
        </p:sp>
      </p:grpSp>
      <p:sp>
        <p:nvSpPr>
          <p:cNvPr id="1537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37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7A1407E-C7DF-804A-97C8-2BDF8173DED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61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F1E323-5010-134E-9E40-9D1E984A24A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211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3A8514-B501-EA46-8FB2-1691965D5F2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740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7448E9-5550-614E-95AC-80960D00881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32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539D41-EB73-1A46-B2E8-02030DB0108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475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093990-3140-1543-BD59-F1153686BB3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32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DDA00E-E3B2-6F4D-86A6-FDFBBF342D4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263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1F9CDB-9E81-FA40-89B6-2E246F9AF7D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02A115-98A9-D142-B13E-5AF40C788D1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740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673B27-0116-7949-97DC-A6AF926F55F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51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FB43CF-B703-124E-A3C2-BB1C08AA732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701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fld id="{0EC2C6D9-BB0A-E743-B3FD-6ED9883073B7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434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Garamond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434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Garamond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434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Garamond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Garamond" pitchFamily="18" charset="0"/>
                  <a:ea typeface="MS PGothic" pitchFamily="34" charset="-128"/>
                  <a:cs typeface="+mn-cs"/>
                </a:endParaRPr>
              </a:p>
            </p:txBody>
          </p:sp>
          <p:sp>
            <p:nvSpPr>
              <p:cNvPr id="1434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Garamond" pitchFamily="18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434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Garamond" pitchFamily="18" charset="0"/>
                <a:ea typeface="+mn-ea"/>
                <a:cs typeface="+mn-cs"/>
              </a:endParaRPr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Garamond" pitchFamily="18" charset="0"/>
                <a:ea typeface="MS PGothic" pitchFamily="34" charset="-128"/>
                <a:cs typeface="+mn-cs"/>
              </a:endParaRPr>
            </a:p>
          </p:txBody>
        </p:sp>
      </p:grpSp>
      <p:sp>
        <p:nvSpPr>
          <p:cNvPr id="1434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5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5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6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0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0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charset="0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0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0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Garamond" charset="0"/>
                <a:ea typeface="MS PGothic" charset="0"/>
              </a:rPr>
              <a:t>TRANS CRANIAL DOPPLER</a:t>
            </a:r>
            <a:endParaRPr lang="en-US" dirty="0">
              <a:latin typeface="Garamond" charset="0"/>
              <a:ea typeface="MS P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686800" cy="5943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charset="0"/>
              <a:buNone/>
            </a:pPr>
            <a:endParaRPr lang="en-US" sz="2800" b="1">
              <a:effectLst/>
              <a:latin typeface="Garamond" charset="0"/>
              <a:ea typeface="MS PGothic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b="1">
                <a:effectLst/>
                <a:latin typeface="Garamond" charset="0"/>
                <a:ea typeface="MS PGothic" charset="0"/>
              </a:rPr>
              <a:t>Criteria for Vessel Identification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>
                <a:effectLst/>
                <a:latin typeface="Garamond" charset="0"/>
                <a:ea typeface="MS PGothic" charset="0"/>
              </a:rPr>
              <a:t>1 . Cranial window used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>
                <a:effectLst/>
                <a:latin typeface="Garamond" charset="0"/>
                <a:ea typeface="MS PGothic" charset="0"/>
              </a:rPr>
              <a:t>2. Depth (mm) of sample volume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>
                <a:effectLst/>
                <a:latin typeface="Garamond" charset="0"/>
                <a:ea typeface="MS PGothic" charset="0"/>
              </a:rPr>
              <a:t>3. Direction of flow (toward or away from transducer, bidirectional)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>
                <a:effectLst/>
                <a:latin typeface="Garamond" charset="0"/>
                <a:ea typeface="MS PGothic" charset="0"/>
              </a:rPr>
              <a:t>4. Distance (mm) over which vessel can be traced without branching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>
                <a:effectLst/>
                <a:latin typeface="Garamond" charset="0"/>
                <a:ea typeface="MS PGothic" charset="0"/>
              </a:rPr>
              <a:t>5. Relationship to TICA/MCA/ACA junction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>
                <a:effectLst/>
                <a:latin typeface="Garamond" charset="0"/>
                <a:ea typeface="MS PGothic" charset="0"/>
              </a:rPr>
              <a:t>6. Angle of transducer in relationship to patient</a:t>
            </a:r>
            <a:r>
              <a:rPr lang="ja-JP" altLang="en-US" sz="2800" b="1">
                <a:effectLst/>
                <a:latin typeface="Garamond" charset="0"/>
                <a:ea typeface="MS PGothic" charset="0"/>
              </a:rPr>
              <a:t>’</a:t>
            </a:r>
            <a:r>
              <a:rPr lang="en-US" altLang="ja-JP" sz="2800" b="1">
                <a:effectLst/>
                <a:latin typeface="Garamond" charset="0"/>
                <a:ea typeface="MS PGothic" charset="0"/>
              </a:rPr>
              <a:t>s head and cranial windows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>
                <a:effectLst/>
                <a:latin typeface="Garamond" charset="0"/>
                <a:ea typeface="MS PGothic" charset="0"/>
              </a:rPr>
              <a:t>7. Relative flow velocity (MCA </a:t>
            </a:r>
            <a:r>
              <a:rPr lang="en-US" sz="2800" b="1" i="1">
                <a:effectLst/>
                <a:latin typeface="Garamond" charset="0"/>
                <a:ea typeface="MS PGothic" charset="0"/>
              </a:rPr>
              <a:t>&gt; </a:t>
            </a:r>
            <a:r>
              <a:rPr lang="en-US" sz="2800" b="1">
                <a:effectLst/>
                <a:latin typeface="Garamond" charset="0"/>
                <a:ea typeface="MS PGothic" charset="0"/>
              </a:rPr>
              <a:t>ACA </a:t>
            </a:r>
            <a:r>
              <a:rPr lang="en-US" sz="2800" b="1" i="1">
                <a:effectLst/>
                <a:latin typeface="Garamond" charset="0"/>
                <a:ea typeface="MS PGothic" charset="0"/>
              </a:rPr>
              <a:t>&gt; </a:t>
            </a:r>
            <a:r>
              <a:rPr lang="en-US" sz="2800" b="1">
                <a:effectLst/>
                <a:latin typeface="Garamond" charset="0"/>
                <a:ea typeface="MS PGothic" charset="0"/>
              </a:rPr>
              <a:t>PCA </a:t>
            </a:r>
            <a:r>
              <a:rPr lang="en-US" sz="2800" b="1" i="1">
                <a:effectLst/>
                <a:latin typeface="Garamond" charset="0"/>
                <a:ea typeface="MS PGothic" charset="0"/>
              </a:rPr>
              <a:t>= </a:t>
            </a:r>
            <a:r>
              <a:rPr lang="en-US" sz="2800" b="1">
                <a:effectLst/>
                <a:latin typeface="Garamond" charset="0"/>
                <a:ea typeface="MS PGothic" charset="0"/>
              </a:rPr>
              <a:t>BA </a:t>
            </a:r>
            <a:r>
              <a:rPr lang="en-US" sz="2800" b="1" i="1">
                <a:effectLst/>
                <a:latin typeface="Garamond" charset="0"/>
                <a:ea typeface="MS PGothic" charset="0"/>
              </a:rPr>
              <a:t>= </a:t>
            </a:r>
            <a:r>
              <a:rPr lang="en-US" sz="2800" b="1">
                <a:effectLst/>
                <a:latin typeface="Garamond" charset="0"/>
                <a:ea typeface="MS PGothic" charset="0"/>
              </a:rPr>
              <a:t>VA)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>
                <a:effectLst/>
                <a:latin typeface="Garamond" charset="0"/>
                <a:ea typeface="MS PGothic" charset="0"/>
              </a:rPr>
              <a:t>8. Response to common carotid artery compression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>
                <a:latin typeface="Garamond" charset="0"/>
                <a:ea typeface="MS PGothic" charset="0"/>
              </a:rPr>
              <a:t>Angle of insonation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>
                <a:latin typeface="Garamond" charset="0"/>
                <a:ea typeface="MS PGothic" charset="0"/>
              </a:rPr>
              <a:t>Angle between the ultrasound beam and the vessel being recorded from</a:t>
            </a:r>
          </a:p>
          <a:p>
            <a:pPr eaLnBrk="1" hangingPunct="1"/>
            <a:r>
              <a:rPr lang="en-US" b="1">
                <a:latin typeface="Garamond" charset="0"/>
                <a:ea typeface="MS PGothic" charset="0"/>
              </a:rPr>
              <a:t>Important to measure true TCD velocity</a:t>
            </a:r>
          </a:p>
          <a:p>
            <a:pPr eaLnBrk="1" hangingPunct="1"/>
            <a:r>
              <a:rPr lang="en-US" b="1">
                <a:latin typeface="Garamond" charset="0"/>
                <a:ea typeface="MS PGothic" charset="0"/>
              </a:rPr>
              <a:t>Observed velocity = True velocity X cosine of angle of insonation 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ea typeface="+mn-ea"/>
                <a:cs typeface="+mn-cs"/>
              </a:rPr>
              <a:t>Vessel Identification Criterion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b="1" dirty="0" smtClean="0">
              <a:ea typeface="+mn-ea"/>
              <a:cs typeface="+mn-cs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ea typeface="+mn-ea"/>
                <a:cs typeface="+mn-cs"/>
              </a:rPr>
              <a:t>Vessel	Window	Depth	Direction	Velocity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b="1" dirty="0" smtClean="0">
                <a:ea typeface="+mn-ea"/>
                <a:cs typeface="+mn-cs"/>
              </a:rPr>
              <a:t>MCA		TT		45-65		Toward	46-86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b="1" dirty="0" smtClean="0">
                <a:ea typeface="+mn-ea"/>
                <a:cs typeface="+mn-cs"/>
              </a:rPr>
              <a:t>ICA Bifur	TT		60-65		Bidirectional	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b="1" dirty="0" smtClean="0">
                <a:ea typeface="+mn-ea"/>
                <a:cs typeface="+mn-cs"/>
              </a:rPr>
              <a:t>ACA		TT		60-75		Away		41-76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b="1" dirty="0" smtClean="0">
                <a:ea typeface="+mn-ea"/>
                <a:cs typeface="+mn-cs"/>
              </a:rPr>
              <a:t>PCA 1		TT		60-75		Toward	33-64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b="1" dirty="0" smtClean="0">
                <a:ea typeface="+mn-ea"/>
                <a:cs typeface="+mn-cs"/>
              </a:rPr>
              <a:t>PCA 2		TT		60-75		Away		33-64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b="1" dirty="0" smtClean="0">
                <a:ea typeface="+mn-ea"/>
                <a:cs typeface="+mn-cs"/>
              </a:rPr>
              <a:t>Ophthalmic	TO		45-60		Toward	21-49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b="1" dirty="0" smtClean="0">
                <a:ea typeface="+mn-ea"/>
                <a:cs typeface="+mn-cs"/>
              </a:rPr>
              <a:t>ICA (supra-	TO		60-75		Away		50-60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b="1" dirty="0" smtClean="0">
                <a:ea typeface="+mn-ea"/>
                <a:cs typeface="+mn-cs"/>
              </a:rPr>
              <a:t>clinoid)	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b="1" dirty="0" smtClean="0">
                <a:ea typeface="+mn-ea"/>
                <a:cs typeface="+mn-cs"/>
              </a:rPr>
              <a:t>Vertebral	TF		65-85		Away		27-55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b="1" dirty="0" smtClean="0">
                <a:ea typeface="+mn-ea"/>
                <a:cs typeface="+mn-cs"/>
              </a:rPr>
              <a:t>Basilar		TF		90-120		Away		30-57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b="1" dirty="0" smtClean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>
                <a:latin typeface="Garamond" charset="0"/>
                <a:ea typeface="MS PGothic" charset="0"/>
              </a:rPr>
              <a:t>Pulsatility 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b="1" dirty="0" smtClean="0">
                <a:ea typeface="+mn-ea"/>
                <a:cs typeface="+mn-cs"/>
              </a:rPr>
              <a:t>Described by the shape of the spectral waveform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b="1" dirty="0" smtClean="0">
                <a:ea typeface="+mn-ea"/>
                <a:cs typeface="+mn-cs"/>
              </a:rPr>
              <a:t>Relates to the peripheral resistance of the cerebral tissue supplied by the insonated vessel and the input signal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b="1" dirty="0" smtClean="0">
                <a:ea typeface="+mn-ea"/>
                <a:cs typeface="+mn-cs"/>
              </a:rPr>
              <a:t>Normal Vs&gt; Vd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b="1" dirty="0" smtClean="0">
                <a:ea typeface="+mn-ea"/>
                <a:cs typeface="+mn-cs"/>
              </a:rPr>
              <a:t>High pulsatilty Vs&gt;&gt;Vd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b="1" dirty="0" smtClean="0">
                <a:ea typeface="+mn-ea"/>
                <a:cs typeface="+mn-cs"/>
              </a:rPr>
              <a:t>Damped pulsatility Vd &gt; 50% of Vs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b="1" dirty="0" smtClean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>
                <a:latin typeface="Garamond" charset="0"/>
                <a:ea typeface="MS PGothic" charset="0"/>
              </a:rPr>
              <a:t>Pulsatility Index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>
                <a:latin typeface="Garamond" charset="0"/>
                <a:ea typeface="MS PGothic" charset="0"/>
              </a:rPr>
              <a:t> Gosling  Equation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b="1">
                <a:latin typeface="Garamond" charset="0"/>
                <a:ea typeface="MS PGothic" charset="0"/>
              </a:rPr>
              <a:t>			PI = Vs – Vd/ Vm</a:t>
            </a:r>
          </a:p>
          <a:p>
            <a:pPr eaLnBrk="1" hangingPunct="1">
              <a:lnSpc>
                <a:spcPct val="90000"/>
              </a:lnSpc>
            </a:pPr>
            <a:r>
              <a:rPr lang="en-US" b="1">
                <a:latin typeface="Garamond" charset="0"/>
                <a:ea typeface="MS PGothic" charset="0"/>
              </a:rPr>
              <a:t>Normal = 0.8- 1.2</a:t>
            </a:r>
          </a:p>
          <a:p>
            <a:pPr eaLnBrk="1" hangingPunct="1">
              <a:lnSpc>
                <a:spcPct val="90000"/>
              </a:lnSpc>
            </a:pPr>
            <a:r>
              <a:rPr lang="en-US" b="1">
                <a:latin typeface="Garamond" charset="0"/>
                <a:ea typeface="MS PGothic" charset="0"/>
              </a:rPr>
              <a:t>Increased &gt; 1.2, seen in Increased ICP, hypocapnia, aortic insufficiency, bradycardia</a:t>
            </a:r>
          </a:p>
          <a:p>
            <a:pPr eaLnBrk="1" hangingPunct="1">
              <a:lnSpc>
                <a:spcPct val="90000"/>
              </a:lnSpc>
            </a:pPr>
            <a:r>
              <a:rPr lang="en-US" b="1">
                <a:latin typeface="Garamond" charset="0"/>
                <a:ea typeface="MS PGothic" charset="0"/>
              </a:rPr>
              <a:t>Decreased &lt; 0.8, seen in vessel supplying AVM due to decreased peripheral vascular resistance, downstream high grade stenosis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>
                <a:latin typeface="Garamond" charset="0"/>
                <a:ea typeface="MS PGothic" charset="0"/>
              </a:rPr>
              <a:t>Physiologic factors affecting TCD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b="1" dirty="0" smtClean="0">
                <a:ea typeface="+mn-ea"/>
                <a:cs typeface="+mn-cs"/>
              </a:rPr>
              <a:t>Age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b="1" dirty="0" smtClean="0">
                <a:ea typeface="+mn-ea"/>
                <a:cs typeface="+mn-cs"/>
              </a:rPr>
              <a:t>Sex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b="1" dirty="0" smtClean="0">
                <a:ea typeface="+mn-ea"/>
                <a:cs typeface="+mn-cs"/>
              </a:rPr>
              <a:t>Hematocrit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b="1" dirty="0" smtClean="0">
                <a:ea typeface="+mn-ea"/>
                <a:cs typeface="+mn-cs"/>
              </a:rPr>
              <a:t>Temperature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b="1" dirty="0" smtClean="0">
                <a:ea typeface="+mn-ea"/>
                <a:cs typeface="+mn-cs"/>
              </a:rPr>
              <a:t>Hypoglycemia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b="1" dirty="0" smtClean="0">
                <a:ea typeface="+mn-ea"/>
                <a:cs typeface="+mn-cs"/>
              </a:rPr>
              <a:t>Blood CO2 level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b="1" dirty="0" smtClean="0">
                <a:ea typeface="+mn-ea"/>
                <a:cs typeface="+mn-cs"/>
              </a:rPr>
              <a:t>Cardiac Output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n-US" b="1" dirty="0" smtClean="0">
                <a:ea typeface="+mn-ea"/>
                <a:cs typeface="+mn-cs"/>
              </a:rPr>
              <a:t>Brain Activity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endParaRPr lang="en-US" b="1" dirty="0" smtClean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4000">
                <a:latin typeface="Garamond" charset="0"/>
                <a:ea typeface="MS PGothic" charset="0"/>
              </a:rPr>
              <a:t>Use in Neurosurgery and Anesthesia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638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>
                <a:latin typeface="Garamond" charset="0"/>
                <a:ea typeface="MS PGothic" charset="0"/>
              </a:rPr>
              <a:t>Intracranial and extracranial Vascular Abnormalities</a:t>
            </a:r>
          </a:p>
          <a:p>
            <a:pPr marL="1196975" lvl="1" indent="-739775" eaLnBrk="1" hangingPunct="1">
              <a:lnSpc>
                <a:spcPct val="90000"/>
              </a:lnSpc>
            </a:pPr>
            <a:r>
              <a:rPr lang="en-US" b="1">
                <a:latin typeface="Garamond" charset="0"/>
                <a:ea typeface="MS PGothic" charset="0"/>
              </a:rPr>
              <a:t>Intracranial </a:t>
            </a:r>
          </a:p>
          <a:p>
            <a:pPr marL="1539875" lvl="2" eaLnBrk="1" hangingPunct="1">
              <a:lnSpc>
                <a:spcPct val="90000"/>
              </a:lnSpc>
            </a:pPr>
            <a:r>
              <a:rPr lang="en-US" b="1">
                <a:latin typeface="Garamond" charset="0"/>
                <a:ea typeface="MS PGothic" charset="0"/>
              </a:rPr>
              <a:t>SAH and Vasospasm</a:t>
            </a:r>
          </a:p>
          <a:p>
            <a:pPr marL="1539875" lvl="2" eaLnBrk="1" hangingPunct="1">
              <a:lnSpc>
                <a:spcPct val="90000"/>
              </a:lnSpc>
            </a:pPr>
            <a:r>
              <a:rPr lang="en-US" b="1">
                <a:latin typeface="Garamond" charset="0"/>
                <a:ea typeface="MS PGothic" charset="0"/>
              </a:rPr>
              <a:t>Head Injury</a:t>
            </a:r>
          </a:p>
          <a:p>
            <a:pPr marL="1539875" lvl="2" eaLnBrk="1" hangingPunct="1">
              <a:lnSpc>
                <a:spcPct val="90000"/>
              </a:lnSpc>
            </a:pPr>
            <a:r>
              <a:rPr lang="en-US" b="1">
                <a:latin typeface="Garamond" charset="0"/>
                <a:ea typeface="MS PGothic" charset="0"/>
              </a:rPr>
              <a:t>Arteriovenous Malformation</a:t>
            </a:r>
          </a:p>
          <a:p>
            <a:pPr marL="1539875" lvl="2" eaLnBrk="1" hangingPunct="1">
              <a:lnSpc>
                <a:spcPct val="90000"/>
              </a:lnSpc>
            </a:pPr>
            <a:r>
              <a:rPr lang="en-US" b="1">
                <a:latin typeface="Garamond" charset="0"/>
                <a:ea typeface="MS PGothic" charset="0"/>
              </a:rPr>
              <a:t>Arterial stenosis and Occlusion</a:t>
            </a:r>
          </a:p>
          <a:p>
            <a:pPr marL="1539875" lvl="2" eaLnBrk="1" hangingPunct="1">
              <a:lnSpc>
                <a:spcPct val="90000"/>
              </a:lnSpc>
            </a:pPr>
            <a:r>
              <a:rPr lang="en-US" b="1">
                <a:latin typeface="Garamond" charset="0"/>
                <a:ea typeface="MS PGothic" charset="0"/>
              </a:rPr>
              <a:t>Detection of aneurysm</a:t>
            </a:r>
          </a:p>
          <a:p>
            <a:pPr marL="1539875" lvl="2" eaLnBrk="1" hangingPunct="1">
              <a:lnSpc>
                <a:spcPct val="90000"/>
              </a:lnSpc>
            </a:pPr>
            <a:r>
              <a:rPr lang="en-US" b="1">
                <a:latin typeface="Garamond" charset="0"/>
                <a:ea typeface="MS PGothic" charset="0"/>
              </a:rPr>
              <a:t>Brain Death</a:t>
            </a:r>
          </a:p>
          <a:p>
            <a:pPr marL="1196975" lvl="1" indent="-739775" eaLnBrk="1" hangingPunct="1">
              <a:lnSpc>
                <a:spcPct val="90000"/>
              </a:lnSpc>
            </a:pPr>
            <a:r>
              <a:rPr lang="en-US" b="1">
                <a:latin typeface="Garamond" charset="0"/>
                <a:ea typeface="MS PGothic" charset="0"/>
              </a:rPr>
              <a:t>Extra cranial</a:t>
            </a:r>
          </a:p>
          <a:p>
            <a:pPr marL="1539875" lvl="2" eaLnBrk="1" hangingPunct="1">
              <a:lnSpc>
                <a:spcPct val="90000"/>
              </a:lnSpc>
            </a:pPr>
            <a:r>
              <a:rPr lang="en-US" b="1">
                <a:latin typeface="Garamond" charset="0"/>
                <a:ea typeface="MS PGothic" charset="0"/>
              </a:rPr>
              <a:t>Subclavian steal Syndrome</a:t>
            </a:r>
          </a:p>
          <a:p>
            <a:pPr marL="1539875" lvl="2" eaLnBrk="1" hangingPunct="1">
              <a:lnSpc>
                <a:spcPct val="90000"/>
              </a:lnSpc>
            </a:pPr>
            <a:r>
              <a:rPr lang="en-US" b="1">
                <a:latin typeface="Garamond" charset="0"/>
                <a:ea typeface="MS PGothic" charset="0"/>
              </a:rPr>
              <a:t>Carotid Stenosis</a:t>
            </a:r>
          </a:p>
          <a:p>
            <a:pPr marL="1539875" lvl="2" eaLnBrk="1" hangingPunct="1">
              <a:lnSpc>
                <a:spcPct val="90000"/>
              </a:lnSpc>
            </a:pPr>
            <a:r>
              <a:rPr lang="en-US" b="1">
                <a:latin typeface="Garamond" charset="0"/>
                <a:ea typeface="MS PGothic" charset="0"/>
              </a:rPr>
              <a:t>Positional Vertebral artery Occlusion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4000">
                <a:latin typeface="Garamond" charset="0"/>
                <a:ea typeface="MS PGothic" charset="0"/>
              </a:rPr>
              <a:t>Use in Neurosurgery and Anesthesia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b="1" dirty="0" smtClean="0">
                <a:ea typeface="+mn-ea"/>
                <a:cs typeface="+mn-cs"/>
              </a:rPr>
              <a:t>Intraoperative and procedural Monitoring</a:t>
            </a:r>
          </a:p>
          <a:p>
            <a:pPr marL="1200150" lvl="1" eaLnBrk="1" hangingPunct="1">
              <a:buFont typeface="Wingdings" pitchFamily="2" charset="2"/>
              <a:buChar char="n"/>
              <a:defRPr/>
            </a:pPr>
            <a:r>
              <a:rPr lang="en-US" b="1" dirty="0" smtClean="0">
                <a:ea typeface="ＭＳ Ｐゴシック" charset="0"/>
              </a:rPr>
              <a:t>Carotid Endarterectomy</a:t>
            </a:r>
          </a:p>
          <a:p>
            <a:pPr marL="1543050" lvl="2" eaLnBrk="1" hangingPunct="1">
              <a:buFont typeface="Wingdings" pitchFamily="2" charset="2"/>
              <a:buChar char="n"/>
              <a:defRPr/>
            </a:pPr>
            <a:r>
              <a:rPr lang="en-US" b="1" dirty="0" smtClean="0">
                <a:ea typeface="ＭＳ Ｐゴシック" charset="0"/>
              </a:rPr>
              <a:t>For cross-clamp Hypoperfusion</a:t>
            </a:r>
          </a:p>
          <a:p>
            <a:pPr marL="1543050" lvl="2" eaLnBrk="1" hangingPunct="1">
              <a:buFont typeface="Wingdings" pitchFamily="2" charset="2"/>
              <a:buChar char="n"/>
              <a:defRPr/>
            </a:pPr>
            <a:r>
              <a:rPr lang="en-US" b="1" dirty="0" smtClean="0">
                <a:ea typeface="ＭＳ Ｐゴシック" charset="0"/>
              </a:rPr>
              <a:t>Detection of emboli</a:t>
            </a:r>
          </a:p>
          <a:p>
            <a:pPr marL="1543050" lvl="2" eaLnBrk="1" hangingPunct="1">
              <a:buFont typeface="Wingdings" pitchFamily="2" charset="2"/>
              <a:buChar char="n"/>
              <a:defRPr/>
            </a:pPr>
            <a:r>
              <a:rPr lang="en-US" b="1" dirty="0" smtClean="0">
                <a:ea typeface="ＭＳ Ｐゴシック" charset="0"/>
              </a:rPr>
              <a:t>Postoperative hyperperfusion</a:t>
            </a:r>
          </a:p>
          <a:p>
            <a:pPr marL="1543050" lvl="2" eaLnBrk="1" hangingPunct="1">
              <a:buFont typeface="Wingdings" pitchFamily="2" charset="2"/>
              <a:buChar char="n"/>
              <a:defRPr/>
            </a:pPr>
            <a:r>
              <a:rPr lang="en-US" b="1" dirty="0" smtClean="0">
                <a:ea typeface="ＭＳ Ｐゴシック" charset="0"/>
              </a:rPr>
              <a:t>Postoperative occlusion</a:t>
            </a:r>
          </a:p>
          <a:p>
            <a:pPr marL="1200150" lvl="1" eaLnBrk="1" hangingPunct="1">
              <a:buFont typeface="Wingdings" pitchFamily="2" charset="2"/>
              <a:buChar char="n"/>
              <a:defRPr/>
            </a:pPr>
            <a:r>
              <a:rPr lang="en-US" b="1" dirty="0" smtClean="0">
                <a:ea typeface="ＭＳ Ｐゴシック" charset="0"/>
              </a:rPr>
              <a:t>Cardiopulmonary Bypass</a:t>
            </a:r>
          </a:p>
          <a:p>
            <a:pPr marL="1200150" lvl="1" eaLnBrk="1" hangingPunct="1">
              <a:buFont typeface="Wingdings" pitchFamily="2" charset="2"/>
              <a:buChar char="n"/>
              <a:defRPr/>
            </a:pPr>
            <a:endParaRPr lang="en-US" b="1" dirty="0" smtClean="0"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algn="l" eaLnBrk="1" hangingPunct="1"/>
            <a:r>
              <a:rPr lang="en-US">
                <a:latin typeface="Garamond" charset="0"/>
                <a:ea typeface="MS PGothic" charset="0"/>
              </a:rPr>
              <a:t>SAH and Vasospasm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/>
            <a:r>
              <a:rPr lang="en-US" b="1">
                <a:latin typeface="Garamond" charset="0"/>
                <a:ea typeface="MS PGothic" charset="0"/>
              </a:rPr>
              <a:t>Most accurate in MCA</a:t>
            </a:r>
          </a:p>
          <a:p>
            <a:pPr eaLnBrk="1" hangingPunct="1"/>
            <a:r>
              <a:rPr lang="en-US" b="1">
                <a:latin typeface="Garamond" charset="0"/>
                <a:ea typeface="MS PGothic" charset="0"/>
              </a:rPr>
              <a:t>Velocity &gt; 120 cm/s = Vasospasm</a:t>
            </a:r>
          </a:p>
          <a:p>
            <a:pPr eaLnBrk="1" hangingPunct="1">
              <a:buFont typeface="Wingdings" charset="0"/>
              <a:buNone/>
            </a:pPr>
            <a:r>
              <a:rPr lang="en-US" b="1">
                <a:latin typeface="Garamond" charset="0"/>
                <a:ea typeface="MS PGothic" charset="0"/>
              </a:rPr>
              <a:t>                  &gt; 200 cm/s = Severe Vasospasm</a:t>
            </a:r>
          </a:p>
          <a:p>
            <a:pPr eaLnBrk="1" hangingPunct="1"/>
            <a:r>
              <a:rPr lang="en-US" b="1">
                <a:latin typeface="Garamond" charset="0"/>
                <a:ea typeface="MS PGothic" charset="0"/>
              </a:rPr>
              <a:t>Velocity Increase &gt; 50 cm/S over 24 hour period – high risk for DIND</a:t>
            </a:r>
          </a:p>
          <a:p>
            <a:pPr eaLnBrk="1" hangingPunct="1"/>
            <a:r>
              <a:rPr lang="en-US" b="1">
                <a:latin typeface="Garamond" charset="0"/>
                <a:ea typeface="MS PGothic" charset="0"/>
              </a:rPr>
              <a:t>D/D vasospasm and Hyperemia</a:t>
            </a:r>
          </a:p>
          <a:p>
            <a:pPr eaLnBrk="1" hangingPunct="1"/>
            <a:r>
              <a:rPr lang="en-US" b="1">
                <a:latin typeface="Garamond" charset="0"/>
                <a:ea typeface="MS PGothic" charset="0"/>
              </a:rPr>
              <a:t>Lindegaard Ratio</a:t>
            </a:r>
          </a:p>
          <a:p>
            <a:pPr eaLnBrk="1" hangingPunct="1">
              <a:buFont typeface="Wingdings" charset="0"/>
              <a:buNone/>
            </a:pPr>
            <a:r>
              <a:rPr lang="en-US" b="1">
                <a:latin typeface="Garamond" charset="0"/>
                <a:ea typeface="MS PGothic" charset="0"/>
              </a:rPr>
              <a:t>             V</a:t>
            </a:r>
            <a:r>
              <a:rPr lang="en-US" sz="1800" b="1">
                <a:latin typeface="Garamond" charset="0"/>
                <a:ea typeface="MS PGothic" charset="0"/>
              </a:rPr>
              <a:t>MCA</a:t>
            </a:r>
            <a:r>
              <a:rPr lang="en-US" b="1">
                <a:latin typeface="Garamond" charset="0"/>
                <a:ea typeface="MS PGothic" charset="0"/>
              </a:rPr>
              <a:t>/V</a:t>
            </a:r>
            <a:r>
              <a:rPr lang="en-US" sz="1800" b="1">
                <a:latin typeface="Garamond" charset="0"/>
                <a:ea typeface="MS PGothic" charset="0"/>
              </a:rPr>
              <a:t>ICA </a:t>
            </a:r>
            <a:r>
              <a:rPr lang="en-US" b="1">
                <a:latin typeface="Garamond" charset="0"/>
                <a:ea typeface="MS PGothic" charset="0"/>
              </a:rPr>
              <a:t>( 1.7 ± 0.4)</a:t>
            </a:r>
          </a:p>
          <a:p>
            <a:pPr eaLnBrk="1" hangingPunct="1">
              <a:buFont typeface="Wingdings" charset="0"/>
              <a:buNone/>
            </a:pPr>
            <a:r>
              <a:rPr lang="en-US" sz="1800" b="1">
                <a:latin typeface="Garamond" charset="0"/>
                <a:ea typeface="MS PGothic" charset="0"/>
              </a:rPr>
              <a:t>		     </a:t>
            </a:r>
            <a:r>
              <a:rPr lang="en-US" b="1">
                <a:latin typeface="Garamond" charset="0"/>
                <a:ea typeface="MS PGothic" charset="0"/>
              </a:rPr>
              <a:t>&gt; 3 = vasospasm</a:t>
            </a:r>
            <a:endParaRPr lang="en-US" sz="1800" b="1">
              <a:latin typeface="Garamond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ea typeface="+mj-ea"/>
              <a:cs typeface="+mj-cs"/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>
                <a:latin typeface="Garamond" charset="0"/>
                <a:ea typeface="MS PGothic" charset="0"/>
              </a:rPr>
              <a:t>Monitoring response to Tripple H therapy, Endovascular therapy</a:t>
            </a:r>
          </a:p>
          <a:p>
            <a:pPr eaLnBrk="1" hangingPunct="1"/>
            <a:r>
              <a:rPr lang="en-US" b="1">
                <a:latin typeface="Garamond" charset="0"/>
                <a:ea typeface="MS PGothic" charset="0"/>
              </a:rPr>
              <a:t>Detection of Intracranial Aneurysm – introduction of trans-cranial colour coded sonography</a:t>
            </a:r>
          </a:p>
          <a:p>
            <a:pPr eaLnBrk="1" hangingPunct="1"/>
            <a:r>
              <a:rPr lang="en-US" b="1">
                <a:latin typeface="Garamond" charset="0"/>
                <a:ea typeface="MS PGothic" charset="0"/>
              </a:rPr>
              <a:t>Peroperatively can be used for assessing the vasospasm, patency of vessels, residual aneurysm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>
                <a:latin typeface="Garamond" charset="0"/>
                <a:ea typeface="MS PGothic" charset="0"/>
              </a:rPr>
              <a:t>Transcranial Doppler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267200"/>
          </a:xfrm>
        </p:spPr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b="1" dirty="0" smtClean="0">
                <a:ea typeface="+mn-ea"/>
                <a:cs typeface="+mn-cs"/>
              </a:rPr>
              <a:t>1982, Aaslid and colleagues introduced TCD as a non-invasive technique for monitoring blood flow velocity in basal cerebral arteries in patients with SAH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b="1" dirty="0" smtClean="0">
                <a:ea typeface="+mn-ea"/>
                <a:cs typeface="+mn-cs"/>
              </a:rPr>
              <a:t>Now increasingly used in intensive care units and anesthesia for research and clinical practice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b="1" dirty="0" smtClean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>
                <a:latin typeface="Garamond" charset="0"/>
                <a:ea typeface="MS PGothic" charset="0"/>
              </a:rPr>
              <a:t>Head Injury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b="1" dirty="0" smtClean="0">
                <a:ea typeface="+mn-ea"/>
                <a:cs typeface="+mn-cs"/>
              </a:rPr>
              <a:t>Blood flow velocity from relative flow changes- Vasospasm/ Hyperemia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b="1" dirty="0" smtClean="0">
                <a:ea typeface="+mn-ea"/>
                <a:cs typeface="+mn-cs"/>
              </a:rPr>
              <a:t>CO2 reactivity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b="1" dirty="0" smtClean="0">
                <a:ea typeface="+mn-ea"/>
                <a:cs typeface="+mn-cs"/>
              </a:rPr>
              <a:t>Cerebral Autoregulation</a:t>
            </a:r>
          </a:p>
          <a:p>
            <a:pPr lvl="2" eaLnBrk="1" hangingPunct="1">
              <a:buFont typeface="Wingdings" pitchFamily="2" charset="2"/>
              <a:buChar char="n"/>
              <a:defRPr/>
            </a:pPr>
            <a:r>
              <a:rPr lang="en-US" b="1" dirty="0" smtClean="0">
                <a:ea typeface="ＭＳ Ｐゴシック" charset="0"/>
              </a:rPr>
              <a:t>Static autoregulation</a:t>
            </a:r>
          </a:p>
          <a:p>
            <a:pPr lvl="2" eaLnBrk="1" hangingPunct="1">
              <a:buFont typeface="Wingdings" pitchFamily="2" charset="2"/>
              <a:buChar char="n"/>
              <a:defRPr/>
            </a:pPr>
            <a:r>
              <a:rPr lang="en-US" b="1" dirty="0" smtClean="0">
                <a:ea typeface="ＭＳ Ｐゴシック" charset="0"/>
              </a:rPr>
              <a:t>Dynamic autoregulation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b="1" dirty="0" smtClean="0">
                <a:ea typeface="+mn-ea"/>
                <a:cs typeface="+mn-cs"/>
              </a:rPr>
              <a:t>Post-traumatic Vasospasm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b="1" dirty="0" smtClean="0">
                <a:ea typeface="+mn-ea"/>
                <a:cs typeface="+mn-cs"/>
              </a:rPr>
              <a:t>Vascular Dissection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b="1" dirty="0" smtClean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>
                <a:latin typeface="Garamond" charset="0"/>
                <a:ea typeface="MS PGothic" charset="0"/>
              </a:rPr>
              <a:t>Brain death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b="1" dirty="0" smtClean="0">
                <a:ea typeface="+mn-ea"/>
                <a:cs typeface="+mn-cs"/>
              </a:rPr>
              <a:t>False positive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b="1" dirty="0" smtClean="0">
                <a:ea typeface="ＭＳ Ｐゴシック" charset="0"/>
              </a:rPr>
              <a:t>Cerebral circulatory arrest can be transient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b="1" dirty="0" smtClean="0">
                <a:ea typeface="ＭＳ Ｐゴシック" charset="0"/>
              </a:rPr>
              <a:t>Residual brainstem circulation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b="1" dirty="0" smtClean="0">
                <a:ea typeface="ＭＳ Ｐゴシック" charset="0"/>
              </a:rPr>
              <a:t>Abnormally low diastolic pressure; IABP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b="1" dirty="0" smtClean="0">
                <a:ea typeface="+mn-ea"/>
                <a:cs typeface="+mn-cs"/>
              </a:rPr>
              <a:t>False Negative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b="1" dirty="0" smtClean="0">
                <a:ea typeface="ＭＳ Ｐゴシック" charset="0"/>
              </a:rPr>
              <a:t>Complete destruction of brainstem with preserved supratentorial flow</a:t>
            </a:r>
          </a:p>
          <a:p>
            <a:pPr lvl="1" eaLnBrk="1" hangingPunct="1">
              <a:buFont typeface="Wingdings" pitchFamily="2" charset="2"/>
              <a:buNone/>
              <a:defRPr/>
            </a:pPr>
            <a:endParaRPr lang="en-US" b="1" dirty="0" smtClean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>
                <a:latin typeface="Garamond" charset="0"/>
                <a:ea typeface="MS PGothic" charset="0"/>
              </a:rPr>
              <a:t>Arteriovenous Malformation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077200" cy="4525963"/>
          </a:xfrm>
        </p:spPr>
        <p:txBody>
          <a:bodyPr/>
          <a:lstStyle/>
          <a:p>
            <a:pPr eaLnBrk="1" hangingPunct="1"/>
            <a:r>
              <a:rPr lang="en-US" b="1">
                <a:latin typeface="Garamond" charset="0"/>
                <a:ea typeface="MS PGothic" charset="0"/>
              </a:rPr>
              <a:t>High velocity in feeding arteries</a:t>
            </a:r>
          </a:p>
          <a:p>
            <a:pPr eaLnBrk="1" hangingPunct="1"/>
            <a:r>
              <a:rPr lang="en-US" b="1">
                <a:latin typeface="Garamond" charset="0"/>
                <a:ea typeface="MS PGothic" charset="0"/>
              </a:rPr>
              <a:t>Low pulsatility index s/o decreased peripheral vascular resistance</a:t>
            </a:r>
          </a:p>
          <a:p>
            <a:pPr eaLnBrk="1" hangingPunct="1"/>
            <a:r>
              <a:rPr lang="en-US" b="1">
                <a:latin typeface="Garamond" charset="0"/>
                <a:ea typeface="MS PGothic" charset="0"/>
              </a:rPr>
              <a:t>Defective autoregulation</a:t>
            </a:r>
          </a:p>
          <a:p>
            <a:pPr eaLnBrk="1" hangingPunct="1"/>
            <a:r>
              <a:rPr lang="en-US" b="1">
                <a:latin typeface="Garamond" charset="0"/>
                <a:ea typeface="MS PGothic" charset="0"/>
              </a:rPr>
              <a:t>Intraoperative use to detect residual aneurysm during surgery or neuroendovascular procedures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/>
          <a:lstStyle/>
          <a:p>
            <a:pPr algn="l" eaLnBrk="1" hangingPunct="1"/>
            <a:r>
              <a:rPr lang="en-US" sz="3600">
                <a:latin typeface="Garamond" charset="0"/>
                <a:ea typeface="MS PGothic" charset="0"/>
              </a:rPr>
              <a:t>Intraoperative and Procedural Monitoring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8400"/>
            <a:ext cx="8229600" cy="3916363"/>
          </a:xfrm>
        </p:spPr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3600" b="1" dirty="0" smtClean="0">
                <a:ea typeface="+mn-ea"/>
                <a:cs typeface="+mn-cs"/>
              </a:rPr>
              <a:t>Carotid Endarterectomy</a:t>
            </a:r>
          </a:p>
          <a:p>
            <a:pPr lvl="2" eaLnBrk="1" hangingPunct="1">
              <a:buFont typeface="Wingdings" pitchFamily="2" charset="2"/>
              <a:buChar char="n"/>
              <a:defRPr/>
            </a:pPr>
            <a:r>
              <a:rPr lang="en-US" sz="2800" b="1" dirty="0" smtClean="0">
                <a:ea typeface="ＭＳ Ｐゴシック" charset="0"/>
              </a:rPr>
              <a:t>For cross-clamp Hypoperfusion</a:t>
            </a:r>
          </a:p>
          <a:p>
            <a:pPr lvl="2" eaLnBrk="1" hangingPunct="1">
              <a:buFont typeface="Wingdings" pitchFamily="2" charset="2"/>
              <a:buChar char="n"/>
              <a:defRPr/>
            </a:pPr>
            <a:r>
              <a:rPr lang="en-US" sz="2800" b="1" dirty="0" smtClean="0">
                <a:ea typeface="ＭＳ Ｐゴシック" charset="0"/>
              </a:rPr>
              <a:t>Detection of emboli</a:t>
            </a:r>
          </a:p>
          <a:p>
            <a:pPr lvl="2" eaLnBrk="1" hangingPunct="1">
              <a:buFont typeface="Wingdings" pitchFamily="2" charset="2"/>
              <a:buChar char="n"/>
              <a:defRPr/>
            </a:pPr>
            <a:r>
              <a:rPr lang="en-US" sz="2800" b="1" dirty="0" smtClean="0">
                <a:ea typeface="ＭＳ Ｐゴシック" charset="0"/>
              </a:rPr>
              <a:t>Postoperative hypoperfusion</a:t>
            </a:r>
          </a:p>
          <a:p>
            <a:pPr lvl="2" eaLnBrk="1" hangingPunct="1">
              <a:buFont typeface="Wingdings" pitchFamily="2" charset="2"/>
              <a:buChar char="n"/>
              <a:defRPr/>
            </a:pPr>
            <a:r>
              <a:rPr lang="en-US" sz="2800" b="1" dirty="0" smtClean="0">
                <a:ea typeface="ＭＳ Ｐゴシック" charset="0"/>
              </a:rPr>
              <a:t>Postoperative occlusion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b="1" dirty="0" smtClean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>
                <a:latin typeface="Garamond" charset="0"/>
                <a:ea typeface="MS PGothic" charset="0"/>
              </a:rPr>
              <a:t>During Cardiopulmonary Bypass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b="1" dirty="0" smtClean="0">
                <a:ea typeface="+mn-ea"/>
                <a:cs typeface="+mn-cs"/>
              </a:rPr>
              <a:t>Dynamic evaluation of cerebral blood flow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b="1" dirty="0" smtClean="0">
                <a:ea typeface="+mn-ea"/>
                <a:cs typeface="+mn-cs"/>
              </a:rPr>
              <a:t>Detection of emboli during aortic cannulation and cardiac manipulation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b="1" dirty="0" smtClean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>
                <a:latin typeface="Garamond" charset="0"/>
                <a:ea typeface="MS PGothic" charset="0"/>
              </a:rPr>
              <a:t>Latest development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>
                <a:latin typeface="Garamond" charset="0"/>
                <a:ea typeface="MS PGothic" charset="0"/>
              </a:rPr>
              <a:t>Transcranial colour coded Ultrasonography</a:t>
            </a:r>
          </a:p>
          <a:p>
            <a:pPr eaLnBrk="1" hangingPunct="1"/>
            <a:r>
              <a:rPr lang="en-US" b="1">
                <a:latin typeface="Garamond" charset="0"/>
                <a:ea typeface="MS PGothic" charset="0"/>
              </a:rPr>
              <a:t>f-TCD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>
                <a:latin typeface="Garamond" charset="0"/>
                <a:ea typeface="MS PGothic" charset="0"/>
              </a:rPr>
              <a:t>Doppler Effect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b="1" dirty="0" smtClean="0">
                <a:ea typeface="+mn-ea"/>
                <a:cs typeface="+mn-cs"/>
              </a:rPr>
              <a:t>1842, Christian Doppler - frequency shift of reflected and scattered signals that occurs whenever there is relative motion between the emitter and the object or interface reflecting the sound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dirty="0" smtClean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>
                <a:latin typeface="Garamond" charset="0"/>
                <a:ea typeface="MS PGothic" charset="0"/>
              </a:rPr>
              <a:t>Principles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686800" cy="5486400"/>
          </a:xfrm>
        </p:spPr>
        <p:txBody>
          <a:bodyPr/>
          <a:lstStyle/>
          <a:p>
            <a:pPr eaLnBrk="1" hangingPunct="1"/>
            <a:r>
              <a:rPr lang="en-US" b="1">
                <a:effectLst/>
                <a:latin typeface="Garamond" charset="0"/>
                <a:ea typeface="MS PGothic" charset="0"/>
              </a:rPr>
              <a:t>Uses a handheld, directional, microprocessor-controlled,  low-frequency (2-MHz), pulsed doppler transducer to measure the velocity and pulsatility of blood flow within the arteries of the circle of Willis and vertebrobasilar system</a:t>
            </a:r>
          </a:p>
          <a:p>
            <a:pPr eaLnBrk="1" hangingPunct="1"/>
            <a:r>
              <a:rPr lang="en-US" b="1">
                <a:effectLst/>
                <a:latin typeface="Garamond" charset="0"/>
                <a:ea typeface="MS PGothic" charset="0"/>
              </a:rPr>
              <a:t>Noninvasive, nonionizing, portable, inexpensive, safe for serial or prolonged studies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b="1" dirty="0" smtClean="0">
                <a:effectLst/>
                <a:ea typeface="+mn-ea"/>
                <a:cs typeface="+mn-cs"/>
              </a:rPr>
              <a:t>Based on detection of frequency shifts from insonated RBC moving through a small preselected arterial spatial region (sample volume).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b="1" dirty="0" smtClean="0">
                <a:effectLst/>
                <a:ea typeface="+mn-ea"/>
                <a:cs typeface="+mn-cs"/>
              </a:rPr>
              <a:t>Sample volume is determined by lateral focussing of the transducer, duration of transmitted sound burst at a specific pulse repitition rate (PRF) and duration of the range gate opening (Ts)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dirty="0" smtClean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>
                <a:latin typeface="Garamond" charset="0"/>
                <a:ea typeface="MS PGothic" charset="0"/>
              </a:rPr>
              <a:t>History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b="1" dirty="0" smtClean="0">
                <a:ea typeface="+mn-ea"/>
                <a:cs typeface="+mn-cs"/>
              </a:rPr>
              <a:t>1979, Nornes described the intraoperative pulsed doppler sonographic method to study cerebral hemodynamics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b="1" dirty="0" smtClean="0">
                <a:ea typeface="+mn-ea"/>
                <a:cs typeface="+mn-cs"/>
              </a:rPr>
              <a:t>1982, Aaslid et al introduced the 2 MHz pulsed doppler device that enabled the noninvasive transcranial measurement of blood flow velocity in large intracranial basal vessels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b="1" dirty="0" smtClean="0">
                <a:ea typeface="+mn-ea"/>
                <a:cs typeface="+mn-cs"/>
              </a:rPr>
              <a:t>1986, Eden Medical Electonics developed the Trans-scan, device capable of three dimensional, multiprojectioal flow mapping, colour coded for flow direction and velocity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b="1" dirty="0" smtClean="0">
                <a:ea typeface="+mn-ea"/>
                <a:cs typeface="+mn-cs"/>
              </a:rPr>
              <a:t>1988, EME introduced the TC20005 scanner, TCD with advanced post-processing and display capabilities 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b="1" dirty="0" smtClean="0">
                <a:ea typeface="+mn-ea"/>
                <a:cs typeface="+mn-cs"/>
              </a:rPr>
              <a:t>Recent developments- introduction of intravascular sonographic contrast agents, multi-channel transcranial doppler</a:t>
            </a:r>
            <a:r>
              <a:rPr lang="en-US" dirty="0" smtClean="0">
                <a:ea typeface="+mn-ea"/>
                <a:cs typeface="+mn-cs"/>
              </a:rPr>
              <a:t> 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dirty="0" smtClean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>
                <a:latin typeface="Garamond" charset="0"/>
                <a:ea typeface="MS PGothic" charset="0"/>
              </a:rPr>
              <a:t>Examination Technique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b="1" dirty="0" smtClean="0">
                <a:ea typeface="+mn-ea"/>
                <a:cs typeface="+mn-cs"/>
              </a:rPr>
              <a:t>Can be performed in any patient- awake or comatose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b="1" dirty="0" smtClean="0">
                <a:ea typeface="+mn-ea"/>
                <a:cs typeface="+mn-cs"/>
              </a:rPr>
              <a:t>Four naturally occurring cranial windows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b="1" dirty="0" smtClean="0">
                <a:ea typeface="ＭＳ Ｐゴシック" charset="0"/>
              </a:rPr>
              <a:t>Transtemporal- 3 windows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b="1" dirty="0" smtClean="0">
                <a:ea typeface="ＭＳ Ｐゴシック" charset="0"/>
              </a:rPr>
              <a:t>Transorbital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b="1" dirty="0" smtClean="0">
                <a:ea typeface="ＭＳ Ｐゴシック" charset="0"/>
              </a:rPr>
              <a:t>Transforaminal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b="1" dirty="0" smtClean="0">
                <a:ea typeface="ＭＳ Ｐゴシック" charset="0"/>
              </a:rPr>
              <a:t>Submandibular 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b="1" dirty="0" smtClean="0">
                <a:ea typeface="ＭＳ Ｐゴシック" charset="0"/>
              </a:rPr>
              <a:t>In addition- open fontanelle, burr holes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b="1" dirty="0" smtClean="0">
              <a:ea typeface="+mn-ea"/>
              <a:cs typeface="+mn-cs"/>
            </a:endParaRP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b="1" dirty="0" smtClean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5"/>
          <p:cNvSpPr>
            <a:spLocks noGrp="1" noRot="1" noChangeArrowheads="1"/>
          </p:cNvSpPr>
          <p:nvPr>
            <p:ph type="title"/>
          </p:nvPr>
        </p:nvSpPr>
        <p:spPr>
          <a:xfrm>
            <a:off x="457200" y="5181600"/>
            <a:ext cx="8229600" cy="1143000"/>
          </a:xfrm>
        </p:spPr>
        <p:txBody>
          <a:bodyPr/>
          <a:lstStyle/>
          <a:p>
            <a:pPr algn="l" eaLnBrk="1" hangingPunct="1">
              <a:defRPr/>
            </a:pPr>
            <a:endParaRPr lang="en-US" sz="3200" dirty="0">
              <a:ea typeface="ＭＳ Ｐゴシック" charset="0"/>
              <a:cs typeface="+mj-cs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Garamond" charset="0"/>
                <a:ea typeface="MS PGothic" charset="0"/>
              </a:rPr>
              <a:t>WINDOWS</a:t>
            </a:r>
          </a:p>
          <a:p>
            <a:pPr>
              <a:buFont typeface="Wingdings" charset="0"/>
              <a:buNone/>
            </a:pPr>
            <a:r>
              <a:rPr lang="en-US">
                <a:latin typeface="Garamond" charset="0"/>
                <a:ea typeface="MS PGothic" charset="0"/>
              </a:rPr>
              <a:t>A.Transtemporal, </a:t>
            </a:r>
          </a:p>
          <a:p>
            <a:pPr>
              <a:buFont typeface="Wingdings" charset="0"/>
              <a:buNone/>
            </a:pPr>
            <a:r>
              <a:rPr lang="en-US">
                <a:latin typeface="Garamond" charset="0"/>
                <a:ea typeface="MS PGothic" charset="0"/>
              </a:rPr>
              <a:t>B. Transorbital</a:t>
            </a:r>
          </a:p>
          <a:p>
            <a:pPr>
              <a:buFont typeface="Wingdings" charset="0"/>
              <a:buNone/>
            </a:pPr>
            <a:r>
              <a:rPr lang="en-US">
                <a:latin typeface="Garamond" charset="0"/>
                <a:ea typeface="MS PGothic" charset="0"/>
              </a:rPr>
              <a:t>C. Transforaminal, </a:t>
            </a:r>
          </a:p>
          <a:p>
            <a:pPr>
              <a:buFont typeface="Wingdings" charset="0"/>
              <a:buNone/>
            </a:pPr>
            <a:r>
              <a:rPr lang="en-US">
                <a:latin typeface="Garamond" charset="0"/>
                <a:ea typeface="MS PGothic" charset="0"/>
              </a:rPr>
              <a:t>D. Submandibular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1065</TotalTime>
  <Words>820</Words>
  <Application>Microsoft Macintosh PowerPoint</Application>
  <PresentationFormat>On-screen Show (4:3)</PresentationFormat>
  <Paragraphs>143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Stream</vt:lpstr>
      <vt:lpstr>TRANS CRANIAL DOPPLER</vt:lpstr>
      <vt:lpstr>Transcranial Doppler</vt:lpstr>
      <vt:lpstr>Doppler Effect</vt:lpstr>
      <vt:lpstr>Principles</vt:lpstr>
      <vt:lpstr>PowerPoint Presentation</vt:lpstr>
      <vt:lpstr>History</vt:lpstr>
      <vt:lpstr>PowerPoint Presentation</vt:lpstr>
      <vt:lpstr>Examination Technique</vt:lpstr>
      <vt:lpstr>PowerPoint Presentation</vt:lpstr>
      <vt:lpstr>PowerPoint Presentation</vt:lpstr>
      <vt:lpstr>Angle of insonation</vt:lpstr>
      <vt:lpstr>PowerPoint Presentation</vt:lpstr>
      <vt:lpstr>Pulsatility </vt:lpstr>
      <vt:lpstr>Pulsatility Index</vt:lpstr>
      <vt:lpstr>Physiologic factors affecting TCD</vt:lpstr>
      <vt:lpstr>Use in Neurosurgery and Anesthesia</vt:lpstr>
      <vt:lpstr>Use in Neurosurgery and Anesthesia</vt:lpstr>
      <vt:lpstr>SAH and Vasospasm</vt:lpstr>
      <vt:lpstr>PowerPoint Presentation</vt:lpstr>
      <vt:lpstr>Head Injury</vt:lpstr>
      <vt:lpstr>Brain death</vt:lpstr>
      <vt:lpstr>Arteriovenous Malformation</vt:lpstr>
      <vt:lpstr>Intraoperative and Procedural Monitoring</vt:lpstr>
      <vt:lpstr>During Cardiopulmonary Bypass</vt:lpstr>
      <vt:lpstr>Latest development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Mankind</dc:creator>
  <cp:lastModifiedBy>apple</cp:lastModifiedBy>
  <cp:revision>35</cp:revision>
  <dcterms:created xsi:type="dcterms:W3CDTF">2007-02-24T18:00:45Z</dcterms:created>
  <dcterms:modified xsi:type="dcterms:W3CDTF">2013-12-18T13:09:14Z</dcterms:modified>
</cp:coreProperties>
</file>